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79" r:id="rId25"/>
    <p:sldId id="281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CA8D3-5C17-4E25-9393-8974A29A4DB2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75331-98AE-4998-A7A2-7378F0B3B3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1141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75331-98AE-4998-A7A2-7378F0B3B3A5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40EDA-F041-4821-931D-FBCE25A0C4B5}" type="datetimeFigureOut">
              <a:rPr lang="en-IN" smtClean="0"/>
              <a:pPr/>
              <a:t>02-07-2024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437A2-749D-4585-9EA6-3B8B66778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ECOLOGY</a:t>
            </a:r>
            <a:endParaRPr lang="en-IN" sz="6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COMPONENTS OF ECOSYSTEM</a:t>
            </a:r>
            <a:br>
              <a:rPr lang="en-US" b="1" dirty="0" smtClean="0"/>
            </a:br>
            <a:r>
              <a:rPr lang="en-US" b="1" dirty="0" smtClean="0"/>
              <a:t>TWO MAJOR COMPONENTS</a:t>
            </a:r>
            <a:br>
              <a:rPr lang="en-US" b="1" dirty="0" smtClean="0"/>
            </a:br>
            <a:r>
              <a:rPr lang="en-US" b="1" dirty="0" smtClean="0"/>
              <a:t>BIOTIC AND ABIOTIC</a:t>
            </a:r>
            <a:br>
              <a:rPr lang="en-US" b="1" dirty="0" smtClean="0"/>
            </a:br>
            <a:r>
              <a:rPr lang="en-US" b="1" dirty="0" smtClean="0"/>
              <a:t>ABIOTIC COMPONENTS ARE</a:t>
            </a:r>
            <a:br>
              <a:rPr lang="en-US" b="1" dirty="0" smtClean="0"/>
            </a:br>
            <a:r>
              <a:rPr lang="en-US" b="1" dirty="0" smtClean="0"/>
              <a:t>1.CLIMATIC FACTORS 2.INORGANIC SUBSTANCES 3.ORGANIC SUBSTANCES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BIOTIC COMPONENTS</a:t>
            </a:r>
            <a:br>
              <a:rPr lang="en-US" b="1" dirty="0" smtClean="0"/>
            </a:br>
            <a:r>
              <a:rPr lang="en-US" b="1" dirty="0" smtClean="0"/>
              <a:t>THREE TYPES NAMELY 1.PRODUCERS 2.CONSUMERS</a:t>
            </a:r>
            <a:br>
              <a:rPr lang="en-US" b="1" dirty="0" smtClean="0"/>
            </a:br>
            <a:r>
              <a:rPr lang="en-US" b="1" dirty="0" smtClean="0"/>
              <a:t>3.DECOMPOSERS.</a:t>
            </a:r>
            <a:br>
              <a:rPr lang="en-US" b="1" dirty="0" smtClean="0"/>
            </a:br>
            <a:r>
              <a:rPr lang="en-US" b="1" dirty="0" smtClean="0"/>
              <a:t>1.PRODUCERS—ALL  PLANTS,</a:t>
            </a:r>
            <a:br>
              <a:rPr lang="en-US" b="1" dirty="0" smtClean="0"/>
            </a:br>
            <a:r>
              <a:rPr lang="en-US" b="1" dirty="0" smtClean="0"/>
              <a:t>PHOTOSYNTHETIC AND</a:t>
            </a:r>
            <a:br>
              <a:rPr lang="en-US" b="1" dirty="0" smtClean="0"/>
            </a:br>
            <a:r>
              <a:rPr lang="en-US" b="1" dirty="0" smtClean="0"/>
              <a:t>CHEMOSYNTHETIC BACTERIA.</a:t>
            </a:r>
            <a:br>
              <a:rPr lang="en-US" b="1" dirty="0" smtClean="0"/>
            </a:br>
            <a:r>
              <a:rPr lang="en-US" b="1" dirty="0" smtClean="0"/>
              <a:t>THEY OCCUPY FIRST POSITION IN</a:t>
            </a:r>
            <a:br>
              <a:rPr lang="en-US" b="1" dirty="0" smtClean="0"/>
            </a:br>
            <a:r>
              <a:rPr lang="en-US" b="1" dirty="0" smtClean="0"/>
              <a:t>FOOD CHAIN.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2.CONSUMERS---THEY ARE </a:t>
            </a:r>
            <a:br>
              <a:rPr lang="en-US" b="1" dirty="0" smtClean="0"/>
            </a:br>
            <a:r>
              <a:rPr lang="en-US" b="1" dirty="0" smtClean="0"/>
              <a:t>HETEROTROPHES.DIVIDED INTO</a:t>
            </a:r>
            <a:br>
              <a:rPr lang="en-US" b="1" dirty="0" smtClean="0"/>
            </a:br>
            <a:r>
              <a:rPr lang="en-US" b="1" dirty="0" smtClean="0"/>
              <a:t>MACRO-CONSUMERS AND</a:t>
            </a:r>
            <a:br>
              <a:rPr lang="en-US" b="1" dirty="0" smtClean="0"/>
            </a:br>
            <a:r>
              <a:rPr lang="en-US" b="1" dirty="0" smtClean="0"/>
              <a:t>MICRO-CONSUMERS.</a:t>
            </a:r>
            <a:br>
              <a:rPr lang="en-US" b="1" dirty="0" smtClean="0"/>
            </a:br>
            <a:r>
              <a:rPr lang="en-US" b="1" dirty="0" smtClean="0"/>
              <a:t>A.MACRO-CONSUMERS—BASED</a:t>
            </a:r>
            <a:br>
              <a:rPr lang="en-US" b="1" dirty="0" smtClean="0"/>
            </a:br>
            <a:r>
              <a:rPr lang="en-US" b="1" dirty="0" smtClean="0"/>
              <a:t>ON THEIR FOOD REQUIREMENT,</a:t>
            </a:r>
            <a:br>
              <a:rPr lang="en-US" b="1" dirty="0" smtClean="0"/>
            </a:br>
            <a:r>
              <a:rPr lang="en-US" b="1" dirty="0" smtClean="0"/>
              <a:t>THEY ARE CLASSIFIED INTO </a:t>
            </a:r>
            <a:br>
              <a:rPr lang="en-US" b="1" dirty="0" smtClean="0"/>
            </a:br>
            <a:r>
              <a:rPr lang="en-US" b="1" dirty="0" smtClean="0"/>
              <a:t>PRIMARY CONSUMERS,SECONDARY,</a:t>
            </a:r>
            <a:br>
              <a:rPr lang="en-US" b="1" dirty="0" smtClean="0"/>
            </a:br>
            <a:r>
              <a:rPr lang="en-US" b="1" dirty="0" smtClean="0"/>
              <a:t>AND TERITIARY.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>
            <a:normAutofit/>
          </a:bodyPr>
          <a:lstStyle/>
          <a:p>
            <a:r>
              <a:rPr lang="en-US" b="1" dirty="0" smtClean="0"/>
              <a:t>a)PRIMARY CONSUMERS ARE</a:t>
            </a:r>
            <a:br>
              <a:rPr lang="en-US" b="1" dirty="0" smtClean="0"/>
            </a:br>
            <a:r>
              <a:rPr lang="en-US" b="1" dirty="0" smtClean="0"/>
              <a:t>HERBIVORES.THEY OCCUPY SECOND</a:t>
            </a:r>
            <a:br>
              <a:rPr lang="en-US" b="1" dirty="0" smtClean="0"/>
            </a:br>
            <a:r>
              <a:rPr lang="en-US" b="1" dirty="0" smtClean="0"/>
              <a:t>POSITION IN FOOD CHAIN.</a:t>
            </a:r>
            <a:br>
              <a:rPr lang="en-US" b="1" dirty="0" smtClean="0"/>
            </a:br>
            <a:r>
              <a:rPr lang="en-US" b="1" dirty="0" smtClean="0"/>
              <a:t>EX—COW,GRASSHOPPER,</a:t>
            </a:r>
            <a:br>
              <a:rPr lang="en-US" b="1" dirty="0" smtClean="0"/>
            </a:br>
            <a:r>
              <a:rPr lang="en-US" b="1" dirty="0" smtClean="0"/>
              <a:t>DEER, GOAT, RABBIT etc.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r>
              <a:rPr lang="en-US" b="1" dirty="0" smtClean="0"/>
              <a:t>SECONDARY CONSUMERS—</a:t>
            </a:r>
            <a:br>
              <a:rPr lang="en-US" b="1" dirty="0" smtClean="0"/>
            </a:br>
            <a:r>
              <a:rPr lang="en-US" b="1" dirty="0" smtClean="0"/>
              <a:t>THEY ARE CALLED OMNIVORES.</a:t>
            </a:r>
            <a:br>
              <a:rPr lang="en-US" b="1" dirty="0" smtClean="0"/>
            </a:br>
            <a:r>
              <a:rPr lang="en-US" b="1" dirty="0" smtClean="0"/>
              <a:t>THEY OCCUPY THIRD POSITION</a:t>
            </a:r>
            <a:br>
              <a:rPr lang="en-US" b="1" dirty="0" smtClean="0"/>
            </a:br>
            <a:r>
              <a:rPr lang="en-US" b="1" dirty="0" smtClean="0"/>
              <a:t>IN THE FOOD CHAIN.</a:t>
            </a:r>
            <a:br>
              <a:rPr lang="en-US" b="1" dirty="0" smtClean="0"/>
            </a:br>
            <a:r>
              <a:rPr lang="en-US" b="1" dirty="0" smtClean="0"/>
              <a:t>EX---FROG,DOG,CAT, MAN,BIRDS,</a:t>
            </a:r>
            <a:br>
              <a:rPr lang="en-US" b="1" dirty="0" smtClean="0"/>
            </a:br>
            <a:r>
              <a:rPr lang="en-US" b="1" dirty="0" smtClean="0"/>
              <a:t>LARGE FISH etc.</a:t>
            </a: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r>
              <a:rPr lang="en-US" b="1" dirty="0" smtClean="0"/>
              <a:t>TERTIARY CONSUMERS ---THEY</a:t>
            </a:r>
            <a:br>
              <a:rPr lang="en-US" b="1" dirty="0" smtClean="0"/>
            </a:br>
            <a:r>
              <a:rPr lang="en-US" b="1" dirty="0" smtClean="0"/>
              <a:t>DEPEND UPON PRIMARY AND</a:t>
            </a:r>
            <a:br>
              <a:rPr lang="en-US" b="1" dirty="0" smtClean="0"/>
            </a:br>
            <a:r>
              <a:rPr lang="en-US" b="1" dirty="0" smtClean="0"/>
              <a:t>SECONDARY CONSUMERS.</a:t>
            </a:r>
            <a:br>
              <a:rPr lang="en-US" b="1" dirty="0" smtClean="0"/>
            </a:br>
            <a:r>
              <a:rPr lang="en-US" b="1" dirty="0" smtClean="0"/>
              <a:t>EX----SNAKES,BIRDS etc.</a:t>
            </a:r>
            <a:br>
              <a:rPr lang="en-US" b="1" dirty="0" smtClean="0"/>
            </a:br>
            <a:r>
              <a:rPr lang="en-US" b="1" dirty="0" smtClean="0"/>
              <a:t>THEY OCCUPY FOURTH POSITION</a:t>
            </a:r>
            <a:br>
              <a:rPr lang="en-US" b="1" dirty="0" smtClean="0"/>
            </a:br>
            <a:r>
              <a:rPr lang="en-US" b="1" dirty="0" smtClean="0"/>
              <a:t>IN FOOD CHAIN.</a:t>
            </a:r>
            <a:endParaRPr lang="en-IN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r>
              <a:rPr lang="en-US" b="1" dirty="0" smtClean="0"/>
              <a:t>TOP CARNIVORES---THEY DEPEND</a:t>
            </a:r>
            <a:br>
              <a:rPr lang="en-US" b="1" dirty="0" smtClean="0"/>
            </a:br>
            <a:r>
              <a:rPr lang="en-US" b="1" dirty="0" smtClean="0"/>
              <a:t>ON PRIMARY,SECONDARY AND</a:t>
            </a:r>
            <a:br>
              <a:rPr lang="en-US" b="1" dirty="0" smtClean="0"/>
            </a:br>
            <a:r>
              <a:rPr lang="en-US" b="1" dirty="0" smtClean="0"/>
              <a:t>TERTIARY CONSUMERS.THEY ARE</a:t>
            </a:r>
            <a:br>
              <a:rPr lang="en-US" b="1" dirty="0" smtClean="0"/>
            </a:br>
            <a:r>
              <a:rPr lang="en-US" b="1" dirty="0" smtClean="0"/>
              <a:t>NOT KILLED OR EATEN BY OTHER</a:t>
            </a:r>
            <a:br>
              <a:rPr lang="en-US" b="1" dirty="0" smtClean="0"/>
            </a:br>
            <a:r>
              <a:rPr lang="en-US" b="1" dirty="0" smtClean="0"/>
              <a:t>ANIMALS.</a:t>
            </a:r>
            <a:br>
              <a:rPr lang="en-US" b="1" dirty="0" smtClean="0"/>
            </a:br>
            <a:r>
              <a:rPr lang="en-US" b="1" dirty="0" smtClean="0"/>
              <a:t>EX—</a:t>
            </a:r>
            <a:r>
              <a:rPr lang="en-US" b="1" dirty="0" err="1" smtClean="0"/>
              <a:t>LION,LEOPARD,VULTURE,etc</a:t>
            </a:r>
            <a:r>
              <a:rPr lang="en-US" b="1" dirty="0" smtClean="0"/>
              <a:t>.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30962"/>
          </a:xfrm>
        </p:spPr>
        <p:txBody>
          <a:bodyPr/>
          <a:lstStyle/>
          <a:p>
            <a:r>
              <a:rPr lang="en-US" b="1" dirty="0" smtClean="0"/>
              <a:t>MICROCONSUMERS—THEY FEED</a:t>
            </a:r>
            <a:br>
              <a:rPr lang="en-US" b="1" dirty="0" smtClean="0"/>
            </a:br>
            <a:r>
              <a:rPr lang="en-US" b="1" dirty="0" smtClean="0"/>
              <a:t>UPON DEAD ORGANIC MATTER</a:t>
            </a:r>
            <a:br>
              <a:rPr lang="en-US" b="1" dirty="0" smtClean="0"/>
            </a:br>
            <a:r>
              <a:rPr lang="en-US" b="1" dirty="0" smtClean="0"/>
              <a:t>OF PRODUCERS AND </a:t>
            </a:r>
            <a:br>
              <a:rPr lang="en-US" b="1" dirty="0" smtClean="0"/>
            </a:br>
            <a:r>
              <a:rPr lang="en-US" b="1" dirty="0" smtClean="0"/>
              <a:t>MACROCONSUMERS.THEY ADD</a:t>
            </a:r>
            <a:br>
              <a:rPr lang="en-US" b="1" dirty="0" smtClean="0"/>
            </a:br>
            <a:r>
              <a:rPr lang="en-US" b="1" dirty="0" smtClean="0"/>
              <a:t>MINERALS TO THE SOIL.THEY ARE</a:t>
            </a:r>
            <a:br>
              <a:rPr lang="en-US" b="1" dirty="0" smtClean="0"/>
            </a:br>
            <a:r>
              <a:rPr lang="en-US" b="1" dirty="0" smtClean="0"/>
              <a:t>DECOMPOSERS.</a:t>
            </a:r>
            <a:br>
              <a:rPr lang="en-US" b="1" dirty="0" smtClean="0"/>
            </a:br>
            <a:r>
              <a:rPr lang="en-US" b="1" dirty="0" smtClean="0"/>
              <a:t>EX—BACTERIA,ACTINOMYCETES,</a:t>
            </a:r>
            <a:br>
              <a:rPr lang="en-US" b="1" dirty="0" smtClean="0"/>
            </a:br>
            <a:r>
              <a:rPr lang="en-US" b="1" dirty="0" smtClean="0"/>
              <a:t>FUNGI etc.</a:t>
            </a:r>
            <a:endParaRPr lang="en-IN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/>
          <a:lstStyle/>
          <a:p>
            <a:r>
              <a:rPr lang="en-US" b="1" dirty="0" smtClean="0"/>
              <a:t>FOOD CHAIN</a:t>
            </a:r>
            <a:br>
              <a:rPr lang="en-US" b="1" dirty="0" smtClean="0"/>
            </a:br>
            <a:r>
              <a:rPr lang="en-US" b="1" dirty="0" smtClean="0"/>
              <a:t>ALL ORGANISMS WITH SIMILAR</a:t>
            </a:r>
            <a:br>
              <a:rPr lang="en-US" b="1" dirty="0" smtClean="0"/>
            </a:br>
            <a:r>
              <a:rPr lang="en-US" b="1" dirty="0" smtClean="0"/>
              <a:t>FOOD HABITS---TROPHIC LEVEL. </a:t>
            </a:r>
            <a:br>
              <a:rPr lang="en-US" b="1" dirty="0" smtClean="0"/>
            </a:br>
            <a:r>
              <a:rPr lang="en-US" b="1" dirty="0" smtClean="0"/>
              <a:t>PLANTS ARE PRODUCERS.THEY</a:t>
            </a:r>
            <a:br>
              <a:rPr lang="en-US" b="1" dirty="0" smtClean="0"/>
            </a:br>
            <a:r>
              <a:rPr lang="en-US" b="1" dirty="0" smtClean="0"/>
              <a:t>FORM FIRST TROPHIC LEVEL.THEY</a:t>
            </a:r>
            <a:br>
              <a:rPr lang="en-US" b="1" dirty="0" smtClean="0"/>
            </a:br>
            <a:r>
              <a:rPr lang="en-US" b="1" dirty="0" smtClean="0"/>
              <a:t>ARE CONSUMED BY HERBIVORES—SECOND TROPHIC</a:t>
            </a:r>
            <a:br>
              <a:rPr lang="en-US" b="1" dirty="0" smtClean="0"/>
            </a:br>
            <a:r>
              <a:rPr lang="en-US" b="1" dirty="0" smtClean="0"/>
              <a:t>LEVEL OR PRIMARY CONSUMERS.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en-US" b="1" dirty="0" smtClean="0"/>
              <a:t>SECONDARY CONSUMERS LIKE</a:t>
            </a:r>
            <a:br>
              <a:rPr lang="en-US" b="1" dirty="0" smtClean="0"/>
            </a:br>
            <a:r>
              <a:rPr lang="en-US" b="1" dirty="0" smtClean="0"/>
              <a:t>FROGS,</a:t>
            </a:r>
            <a:br>
              <a:rPr lang="en-US" b="1" dirty="0" smtClean="0"/>
            </a:br>
            <a:r>
              <a:rPr lang="en-US" b="1" dirty="0" smtClean="0"/>
              <a:t>FORM THIRD TROPHIC LEVEL.</a:t>
            </a:r>
            <a:br>
              <a:rPr lang="en-US" b="1" dirty="0" smtClean="0"/>
            </a:br>
            <a:r>
              <a:rPr lang="en-US" b="1" dirty="0" smtClean="0"/>
              <a:t>TERTIARY CONSUMERS LIKE</a:t>
            </a:r>
            <a:br>
              <a:rPr lang="en-US" b="1" dirty="0" smtClean="0"/>
            </a:br>
            <a:r>
              <a:rPr lang="en-US" b="1" dirty="0" smtClean="0"/>
              <a:t>HAWK,SNAKE FORM FOURTH</a:t>
            </a:r>
            <a:br>
              <a:rPr lang="en-US" b="1" dirty="0" smtClean="0"/>
            </a:br>
            <a:r>
              <a:rPr lang="en-US" b="1" dirty="0" smtClean="0"/>
              <a:t>TROPHIC LEVEL.</a:t>
            </a: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‘OIKOLOGY’ OR ECOLOGY</a:t>
            </a:r>
            <a:br>
              <a:rPr lang="en-US" b="1" dirty="0" smtClean="0"/>
            </a:br>
            <a:r>
              <a:rPr lang="en-US" b="1" dirty="0" smtClean="0"/>
              <a:t>‘OIKOS’ MEANS HOME</a:t>
            </a:r>
            <a:br>
              <a:rPr lang="en-US" b="1" dirty="0" smtClean="0"/>
            </a:br>
            <a:r>
              <a:rPr lang="en-US" b="1" dirty="0" smtClean="0"/>
              <a:t>‘LOGOS’ MEANS  STUDY.</a:t>
            </a:r>
            <a:br>
              <a:rPr lang="en-US" b="1" dirty="0" smtClean="0"/>
            </a:br>
            <a:r>
              <a:rPr lang="en-US" b="1" dirty="0" smtClean="0"/>
              <a:t>THE TERM ECOLOGY WAS FIRST</a:t>
            </a:r>
            <a:br>
              <a:rPr lang="en-US" b="1" dirty="0" smtClean="0"/>
            </a:br>
            <a:r>
              <a:rPr lang="en-US" b="1" dirty="0" smtClean="0"/>
              <a:t>USED BY REITER IN 1885,</a:t>
            </a:r>
            <a:br>
              <a:rPr lang="en-US" b="1" dirty="0" smtClean="0"/>
            </a:br>
            <a:r>
              <a:rPr lang="en-US" b="1" dirty="0" smtClean="0"/>
              <a:t>BY ERNST HAECKEL IN 1886.</a:t>
            </a:r>
            <a:br>
              <a:rPr lang="en-US" b="1" dirty="0" smtClean="0"/>
            </a:br>
            <a:r>
              <a:rPr lang="en-US" b="1" dirty="0" smtClean="0"/>
              <a:t>A.G.TANSLEY FIRST DESCRIBED</a:t>
            </a:r>
            <a:br>
              <a:rPr lang="en-US" b="1" dirty="0" smtClean="0"/>
            </a:br>
            <a:r>
              <a:rPr lang="en-US" b="1" dirty="0" smtClean="0"/>
              <a:t>ECOSYSTEM.</a:t>
            </a:r>
            <a:endParaRPr lang="en-IN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FOOD CHAIN</a:t>
            </a:r>
            <a:endParaRPr lang="en-IN" b="1" dirty="0"/>
          </a:p>
        </p:txBody>
      </p:sp>
      <p:pic>
        <p:nvPicPr>
          <p:cNvPr id="5" name="Content Placeholder 4" descr="images (1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219200"/>
            <a:ext cx="8534399" cy="5486399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en-US" b="1" dirty="0" smtClean="0"/>
              <a:t>TYPES OF FOOD CHAINS</a:t>
            </a:r>
            <a:br>
              <a:rPr lang="en-US" b="1" dirty="0" smtClean="0"/>
            </a:br>
            <a:r>
              <a:rPr lang="en-US" b="1" dirty="0" smtClean="0"/>
              <a:t>THREE TYPES</a:t>
            </a:r>
            <a:br>
              <a:rPr lang="en-US" b="1" dirty="0" smtClean="0"/>
            </a:br>
            <a:r>
              <a:rPr lang="en-US" b="1" dirty="0" smtClean="0"/>
              <a:t>1.GRAZING OR PREDATER FOOD</a:t>
            </a:r>
            <a:br>
              <a:rPr lang="en-US" b="1" dirty="0" smtClean="0"/>
            </a:br>
            <a:r>
              <a:rPr lang="en-US" b="1" dirty="0" smtClean="0"/>
              <a:t>CHAIN</a:t>
            </a:r>
            <a:br>
              <a:rPr lang="en-US" b="1" dirty="0" smtClean="0"/>
            </a:br>
            <a:r>
              <a:rPr lang="en-US" b="1" dirty="0" smtClean="0"/>
              <a:t>2.DETRITUS FOOD CHAIN</a:t>
            </a:r>
            <a:br>
              <a:rPr lang="en-US" b="1" dirty="0" smtClean="0"/>
            </a:br>
            <a:r>
              <a:rPr lang="en-US" b="1" dirty="0" smtClean="0"/>
              <a:t>3.PARASITIC FOOD CHAIN</a:t>
            </a:r>
            <a:endParaRPr lang="en-IN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GRAZING FOOD CHAIN</a:t>
            </a:r>
            <a:endParaRPr lang="en-IN" b="1" dirty="0"/>
          </a:p>
        </p:txBody>
      </p:sp>
      <p:pic>
        <p:nvPicPr>
          <p:cNvPr id="4" name="Content Placeholder 3" descr="food chai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143000"/>
            <a:ext cx="8001000" cy="5562600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mperate deciduous forest food cha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0224" y="1600200"/>
            <a:ext cx="7523551" cy="4525963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DETRITOUS FOOD CHAIN</a:t>
            </a:r>
            <a:endParaRPr lang="en-IN" b="1" dirty="0"/>
          </a:p>
        </p:txBody>
      </p:sp>
      <p:pic>
        <p:nvPicPr>
          <p:cNvPr id="4" name="Content Placeholder 3" descr="images (2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295400"/>
            <a:ext cx="7162800" cy="5257800"/>
          </a:xfr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ages (2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304800"/>
            <a:ext cx="8305801" cy="6248400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PARACYTIC FOOD CHAIN</a:t>
            </a:r>
            <a:endParaRPr lang="en-IN" b="1" dirty="0"/>
          </a:p>
        </p:txBody>
      </p:sp>
      <p:pic>
        <p:nvPicPr>
          <p:cNvPr id="4" name="Content Placeholder 3" descr="PARACYTIC FOOD CHAI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600200"/>
            <a:ext cx="7696200" cy="510540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FOOD WEB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IN NATURE,FOOD CHAINS ARE NOT INDEPENDENT.</a:t>
            </a:r>
          </a:p>
          <a:p>
            <a:r>
              <a:rPr lang="en-US" b="1" dirty="0" smtClean="0"/>
              <a:t>THEY ARE INTERCONNECTED WITH EACHOTHER FORMING AN  INTERLOCKING PATTERN, KNOWN AS ‘FOOD WEB’.</a:t>
            </a:r>
          </a:p>
          <a:p>
            <a:r>
              <a:rPr lang="en-US" b="1" dirty="0" smtClean="0"/>
              <a:t>IN AN ECOSYSTEM,AN ORGANISM OPERATES AT MORE THAN ONE TROPHIC LEVEL,AND OBTAINS ITS FOOD REQUIREMENTS FROM DIFFERENT SOURCES.THESE ORGANISMS INTERLINK VARIOUS FOOD CHAINS FORMING FOOD WEB.</a:t>
            </a:r>
            <a:r>
              <a:rPr lang="en-US" b="1" i="1" dirty="0" smtClean="0"/>
              <a:t> </a:t>
            </a:r>
            <a:endParaRPr lang="en-IN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IT IS NOT POSSIBLE TO EXTEND FOOD CHAIN BECOZ,THERE IS ENERGY LOSS AT EVERY TROPHIC LEVEL.</a:t>
            </a:r>
          </a:p>
          <a:p>
            <a:r>
              <a:rPr lang="en-US" b="1" dirty="0" smtClean="0"/>
              <a:t>A FOOD WEB, UNLIKE A FOOD CHAIN SHOWS SEVERAL ALTERNATE PATHWAYS FOR THE FLOW OF ENERGY.</a:t>
            </a:r>
          </a:p>
          <a:p>
            <a:r>
              <a:rPr lang="en-US" b="1" dirty="0" smtClean="0"/>
              <a:t>IT ALSO ALLOWS THE ORGANISM TO OBTAIN FOOD FROM TWO OR MORE TYPES OF ORGANISMS OF THE LOWER TROPHIC LEVEL.</a:t>
            </a:r>
          </a:p>
          <a:p>
            <a:r>
              <a:rPr lang="en-US" b="1" dirty="0" smtClean="0"/>
              <a:t>FOOD WEBS ARE VERY IMPORTANT IN MAINTAINING STABILITY OF AN ECOSYSTEM. </a:t>
            </a:r>
            <a:endParaRPr lang="en-IN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OOD CHAIN AND FOOD 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762000"/>
            <a:ext cx="7620000" cy="5715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DEFINITIONS OF ECOLOGY-----</a:t>
            </a:r>
            <a:br>
              <a:rPr lang="en-US" b="1" dirty="0" smtClean="0"/>
            </a:br>
            <a:r>
              <a:rPr lang="en-US" b="1" dirty="0" smtClean="0"/>
              <a:t>1.THE STUDY OF  INTERACTION BETWEEN THE BIOTIC AND   </a:t>
            </a:r>
            <a:br>
              <a:rPr lang="en-US" b="1" dirty="0" smtClean="0"/>
            </a:br>
            <a:r>
              <a:rPr lang="en-US" b="1" dirty="0" smtClean="0"/>
              <a:t>ABIOTIC COMPONENTS IN NATURE---HAECKEL.</a:t>
            </a:r>
            <a:br>
              <a:rPr lang="en-US" b="1" dirty="0" smtClean="0"/>
            </a:br>
            <a:r>
              <a:rPr lang="en-US" b="1" dirty="0" smtClean="0"/>
              <a:t>2.STUDY OF STRUCTURE AND</a:t>
            </a:r>
            <a:br>
              <a:rPr lang="en-US" b="1" dirty="0" smtClean="0"/>
            </a:br>
            <a:r>
              <a:rPr lang="en-US" b="1" dirty="0" smtClean="0"/>
              <a:t>FUNCTION OF NATURE—EUGENE</a:t>
            </a:r>
            <a:br>
              <a:rPr lang="en-US" b="1" dirty="0" smtClean="0"/>
            </a:br>
            <a:r>
              <a:rPr lang="en-US" b="1" dirty="0" smtClean="0"/>
              <a:t>ODUM.</a:t>
            </a:r>
            <a:endParaRPr lang="en-IN" b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ood 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762000"/>
            <a:ext cx="8001000" cy="5715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r>
              <a:rPr lang="en-US" b="1" dirty="0" smtClean="0"/>
              <a:t>THERE ARE DIFFERENT LEVELS</a:t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>OF ORGANISATIONS</a:t>
            </a:r>
            <a:br>
              <a:rPr lang="en-US" b="1" dirty="0" smtClean="0"/>
            </a:br>
            <a:r>
              <a:rPr lang="en-US" b="1" dirty="0" smtClean="0"/>
              <a:t>SPECIES	---POPULATION---COMMUNITY---ECOSYSTEM----</a:t>
            </a:r>
            <a:br>
              <a:rPr lang="en-US" b="1" dirty="0" smtClean="0"/>
            </a:br>
            <a:r>
              <a:rPr lang="en-US" b="1" dirty="0" smtClean="0"/>
              <a:t>BIOSPHERE.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BRANCHES OF ECOLOGY</a:t>
            </a:r>
            <a:br>
              <a:rPr lang="en-US" b="1" dirty="0" smtClean="0"/>
            </a:br>
            <a:r>
              <a:rPr lang="en-US" b="1" dirty="0" smtClean="0"/>
              <a:t>1.AUTECOLOGY—DEALS WITH STUDY OF THE INDIVIDUAL ORGANISM OR</a:t>
            </a:r>
            <a:br>
              <a:rPr lang="en-US" b="1" dirty="0" smtClean="0"/>
            </a:br>
            <a:r>
              <a:rPr lang="en-US" b="1" dirty="0" smtClean="0"/>
              <a:t>INDIVIDUAL SPECIES.</a:t>
            </a:r>
            <a:br>
              <a:rPr lang="en-US" b="1" dirty="0" smtClean="0"/>
            </a:br>
            <a:r>
              <a:rPr lang="en-US" b="1" dirty="0" smtClean="0"/>
              <a:t>2.SYNECOLOGY---DEALS WITH</a:t>
            </a:r>
            <a:br>
              <a:rPr lang="en-US" b="1" dirty="0" smtClean="0"/>
            </a:br>
            <a:r>
              <a:rPr lang="en-US" b="1" dirty="0" smtClean="0"/>
              <a:t>STUDY OF GROUPS OF ORGANISMS WHICH ARE ASSOCIATED TOGETHER</a:t>
            </a:r>
            <a:br>
              <a:rPr lang="en-US" b="1" dirty="0" smtClean="0"/>
            </a:br>
            <a:r>
              <a:rPr lang="en-US" b="1" dirty="0" smtClean="0"/>
              <a:t>AS A UNIT.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785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SYNECOLOGY IS DIVIDED INTO</a:t>
            </a:r>
            <a:br>
              <a:rPr lang="en-US" b="1" dirty="0" smtClean="0"/>
            </a:br>
            <a:r>
              <a:rPr lang="en-US" b="1" dirty="0" smtClean="0"/>
              <a:t>A.AQUATIC ECOLOGY WHICH INCLUDES-- FRESHWATER ECOLOGY,</a:t>
            </a:r>
            <a:br>
              <a:rPr lang="en-US" b="1" dirty="0" smtClean="0"/>
            </a:br>
            <a:r>
              <a:rPr lang="en-US" b="1" dirty="0" smtClean="0"/>
              <a:t>ESTUARINE ECOLOGY AND MARINE</a:t>
            </a:r>
            <a:br>
              <a:rPr lang="en-US" b="1" dirty="0" smtClean="0"/>
            </a:br>
            <a:r>
              <a:rPr lang="en-US" b="1" dirty="0" smtClean="0"/>
              <a:t>ECOLOGY.</a:t>
            </a:r>
            <a:br>
              <a:rPr lang="en-US" b="1" dirty="0" smtClean="0"/>
            </a:br>
            <a:r>
              <a:rPr lang="en-US" b="1" dirty="0" smtClean="0"/>
              <a:t>B.TERRESTRIAL ECOLOGY WHICH</a:t>
            </a:r>
            <a:br>
              <a:rPr lang="en-US" b="1" dirty="0" smtClean="0"/>
            </a:br>
            <a:r>
              <a:rPr lang="en-US" b="1" dirty="0" smtClean="0"/>
              <a:t>INCLUDES-- FOREST ECOLOGY,</a:t>
            </a:r>
            <a:br>
              <a:rPr lang="en-US" b="1" dirty="0" smtClean="0"/>
            </a:br>
            <a:r>
              <a:rPr lang="en-US" b="1" dirty="0" smtClean="0"/>
              <a:t>GRASSLAND ECOLOGY, CROP LAND</a:t>
            </a:r>
            <a:br>
              <a:rPr lang="en-US" b="1" dirty="0" smtClean="0"/>
            </a:br>
            <a:r>
              <a:rPr lang="en-US" b="1" dirty="0" smtClean="0"/>
              <a:t>ECOLOGY,DESERT ECOLOGY.</a:t>
            </a:r>
            <a:endParaRPr lang="en-IN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marL="742950" indent="-742950"/>
            <a:r>
              <a:rPr lang="en-US" b="1" dirty="0" smtClean="0"/>
              <a:t>ECOSYSTEM</a:t>
            </a:r>
            <a:br>
              <a:rPr lang="en-US" b="1" dirty="0" smtClean="0"/>
            </a:br>
            <a:r>
              <a:rPr lang="en-US" b="1" dirty="0" smtClean="0"/>
              <a:t>‘LIVING ORGANISMS IN RELATION</a:t>
            </a:r>
            <a:br>
              <a:rPr lang="en-US" b="1" dirty="0" smtClean="0"/>
            </a:br>
            <a:r>
              <a:rPr lang="en-US" b="1" dirty="0" smtClean="0"/>
              <a:t>TO THEIR ENVIRONMENT’</a:t>
            </a:r>
            <a:br>
              <a:rPr lang="en-US" b="1" dirty="0" smtClean="0"/>
            </a:br>
            <a:r>
              <a:rPr lang="en-US" b="1" dirty="0" smtClean="0"/>
              <a:t>TYPES OF ECOSYSTEM</a:t>
            </a:r>
            <a:br>
              <a:rPr lang="en-US" b="1" dirty="0" smtClean="0"/>
            </a:br>
            <a:r>
              <a:rPr lang="en-US" b="1" dirty="0" smtClean="0"/>
              <a:t>1.NATURAL 2.ARTIFICIAL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NATURAL ECOSYSTEM –TWO TYPES</a:t>
            </a:r>
            <a:br>
              <a:rPr lang="en-US" b="1" dirty="0" smtClean="0"/>
            </a:br>
            <a:r>
              <a:rPr lang="en-US" b="1" dirty="0" smtClean="0"/>
              <a:t>A)AQUATIC, B)TERRESTRIAL.</a:t>
            </a:r>
            <a:br>
              <a:rPr lang="en-US" b="1" dirty="0" smtClean="0"/>
            </a:br>
            <a:r>
              <a:rPr lang="en-US" b="1" dirty="0" smtClean="0"/>
              <a:t>AQUATIC-- TWO TYPES----FRESH WATER, MARINE.</a:t>
            </a:r>
            <a:br>
              <a:rPr lang="en-US" b="1" dirty="0" smtClean="0"/>
            </a:br>
            <a:r>
              <a:rPr lang="en-US" b="1" dirty="0" smtClean="0"/>
              <a:t>FRESH WATER-- CAN  BE DIVIDED</a:t>
            </a:r>
            <a:br>
              <a:rPr lang="en-US" b="1" dirty="0" smtClean="0"/>
            </a:br>
            <a:r>
              <a:rPr lang="en-US" b="1" dirty="0" smtClean="0"/>
              <a:t>INTO RUNNING WATER OR LOTIC</a:t>
            </a:r>
            <a:br>
              <a:rPr lang="en-US" b="1" dirty="0" smtClean="0"/>
            </a:br>
            <a:r>
              <a:rPr lang="en-US" b="1" dirty="0" smtClean="0"/>
              <a:t>TYPE AND MARINE ECOSYSTEM INTO OCEANS,ESTUARIES .</a:t>
            </a:r>
            <a:endParaRPr lang="en-IN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TERRESTRIAL ECOSYSTEM</a:t>
            </a:r>
            <a:br>
              <a:rPr lang="en-US" b="1" dirty="0" smtClean="0"/>
            </a:br>
            <a:r>
              <a:rPr lang="en-US" b="1" dirty="0" smtClean="0"/>
              <a:t>INCLUDES MAINLY GRASS LAND,</a:t>
            </a:r>
            <a:br>
              <a:rPr lang="en-US" b="1" dirty="0" smtClean="0"/>
            </a:br>
            <a:r>
              <a:rPr lang="en-US" b="1" dirty="0" smtClean="0"/>
              <a:t>FOREST,DESERT ECOSYSTEMS.</a:t>
            </a:r>
            <a:br>
              <a:rPr lang="en-US" b="1" dirty="0" smtClean="0"/>
            </a:br>
            <a:r>
              <a:rPr lang="en-US" b="1" dirty="0" smtClean="0"/>
              <a:t>2.ARTIFICIAL ECOSYSTEM-------</a:t>
            </a:r>
            <a:br>
              <a:rPr lang="en-US" b="1" dirty="0" smtClean="0"/>
            </a:br>
            <a:r>
              <a:rPr lang="en-US" b="1" dirty="0" smtClean="0"/>
              <a:t>CROP LAND,LAB ENVIRONMENT,</a:t>
            </a:r>
            <a:br>
              <a:rPr lang="en-US" b="1" dirty="0" smtClean="0"/>
            </a:br>
            <a:r>
              <a:rPr lang="en-US" b="1" dirty="0" smtClean="0"/>
              <a:t>ORCHARDS,FISH CULTURE,</a:t>
            </a:r>
            <a:br>
              <a:rPr lang="en-US" b="1" dirty="0" smtClean="0"/>
            </a:br>
            <a:r>
              <a:rPr lang="en-US" b="1" dirty="0" smtClean="0"/>
              <a:t>AQUARIUM.</a:t>
            </a:r>
            <a:br>
              <a:rPr lang="en-US" b="1" dirty="0" smtClean="0"/>
            </a:br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196</Words>
  <Application>Microsoft Office PowerPoint</Application>
  <PresentationFormat>On-screen Show (4:3)</PresentationFormat>
  <Paragraphs>33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ECOLOGY</vt:lpstr>
      <vt:lpstr>‘OIKOLOGY’ OR ECOLOGY ‘OIKOS’ MEANS HOME ‘LOGOS’ MEANS  STUDY. THE TERM ECOLOGY WAS FIRST USED BY REITER IN 1885, BY ERNST HAECKEL IN 1886. A.G.TANSLEY FIRST DESCRIBED ECOSYSTEM.</vt:lpstr>
      <vt:lpstr>DEFINITIONS OF ECOLOGY----- 1.THE STUDY OF  INTERACTION BETWEEN THE BIOTIC AND    ABIOTIC COMPONENTS IN NATURE---HAECKEL. 2.STUDY OF STRUCTURE AND FUNCTION OF NATURE—EUGENE ODUM.</vt:lpstr>
      <vt:lpstr>THERE ARE DIFFERENT LEVELS  OF ORGANISATIONS SPECIES ---POPULATION---COMMUNITY---ECOSYSTEM---- BIOSPHERE. </vt:lpstr>
      <vt:lpstr>BRANCHES OF ECOLOGY 1.AUTECOLOGY—DEALS WITH STUDY OF THE INDIVIDUAL ORGANISM OR INDIVIDUAL SPECIES. 2.SYNECOLOGY---DEALS WITH STUDY OF GROUPS OF ORGANISMS WHICH ARE ASSOCIATED TOGETHER AS A UNIT.  </vt:lpstr>
      <vt:lpstr>SYNECOLOGY IS DIVIDED INTO A.AQUATIC ECOLOGY WHICH INCLUDES-- FRESHWATER ECOLOGY, ESTUARINE ECOLOGY AND MARINE ECOLOGY. B.TERRESTRIAL ECOLOGY WHICH INCLUDES-- FOREST ECOLOGY, GRASSLAND ECOLOGY, CROP LAND ECOLOGY,DESERT ECOLOGY.</vt:lpstr>
      <vt:lpstr>ECOSYSTEM ‘LIVING ORGANISMS IN RELATION TO THEIR ENVIRONMENT’ TYPES OF ECOSYSTEM 1.NATURAL 2.ARTIFICIAL </vt:lpstr>
      <vt:lpstr>NATURAL ECOSYSTEM –TWO TYPES A)AQUATIC, B)TERRESTRIAL. AQUATIC-- TWO TYPES----FRESH WATER, MARINE. FRESH WATER-- CAN  BE DIVIDED INTO RUNNING WATER OR LOTIC TYPE AND MARINE ECOSYSTEM INTO OCEANS,ESTUARIES .</vt:lpstr>
      <vt:lpstr>TERRESTRIAL ECOSYSTEM INCLUDES MAINLY GRASS LAND, FOREST,DESERT ECOSYSTEMS. 2.ARTIFICIAL ECOSYSTEM------- CROP LAND,LAB ENVIRONMENT, ORCHARDS,FISH CULTURE, AQUARIUM. </vt:lpstr>
      <vt:lpstr>COMPONENTS OF ECOSYSTEM TWO MAJOR COMPONENTS BIOTIC AND ABIOTIC ABIOTIC COMPONENTS ARE 1.CLIMATIC FACTORS 2.INORGANIC SUBSTANCES 3.ORGANIC SUBSTANCES </vt:lpstr>
      <vt:lpstr>BIOTIC COMPONENTS THREE TYPES NAMELY 1.PRODUCERS 2.CONSUMERS 3.DECOMPOSERS. 1.PRODUCERS—ALL  PLANTS, PHOTOSYNTHETIC AND CHEMOSYNTHETIC BACTERIA. THEY OCCUPY FIRST POSITION IN FOOD CHAIN.</vt:lpstr>
      <vt:lpstr>2.CONSUMERS---THEY ARE  HETEROTROPHES.DIVIDED INTO MACRO-CONSUMERS AND MICRO-CONSUMERS. A.MACRO-CONSUMERS—BASED ON THEIR FOOD REQUIREMENT, THEY ARE CLASSIFIED INTO  PRIMARY CONSUMERS,SECONDARY, AND TERITIARY. </vt:lpstr>
      <vt:lpstr>a)PRIMARY CONSUMERS ARE HERBIVORES.THEY OCCUPY SECOND POSITION IN FOOD CHAIN. EX—COW,GRASSHOPPER, DEER, GOAT, RABBIT etc.   </vt:lpstr>
      <vt:lpstr>SECONDARY CONSUMERS— THEY ARE CALLED OMNIVORES. THEY OCCUPY THIRD POSITION IN THE FOOD CHAIN. EX---FROG,DOG,CAT, MAN,BIRDS, LARGE FISH etc.</vt:lpstr>
      <vt:lpstr>TERTIARY CONSUMERS ---THEY DEPEND UPON PRIMARY AND SECONDARY CONSUMERS. EX----SNAKES,BIRDS etc. THEY OCCUPY FOURTH POSITION IN FOOD CHAIN.</vt:lpstr>
      <vt:lpstr>TOP CARNIVORES---THEY DEPEND ON PRIMARY,SECONDARY AND TERTIARY CONSUMERS.THEY ARE NOT KILLED OR EATEN BY OTHER ANIMALS. EX—LION,LEOPARD,VULTURE,etc. </vt:lpstr>
      <vt:lpstr>MICROCONSUMERS—THEY FEED UPON DEAD ORGANIC MATTER OF PRODUCERS AND  MACROCONSUMERS.THEY ADD MINERALS TO THE SOIL.THEY ARE DECOMPOSERS. EX—BACTERIA,ACTINOMYCETES, FUNGI etc.</vt:lpstr>
      <vt:lpstr>FOOD CHAIN ALL ORGANISMS WITH SIMILAR FOOD HABITS---TROPHIC LEVEL.  PLANTS ARE PRODUCERS.THEY FORM FIRST TROPHIC LEVEL.THEY ARE CONSUMED BY HERBIVORES—SECOND TROPHIC LEVEL OR PRIMARY CONSUMERS. </vt:lpstr>
      <vt:lpstr>SECONDARY CONSUMERS LIKE FROGS, FORM THIRD TROPHIC LEVEL. TERTIARY CONSUMERS LIKE HAWK,SNAKE FORM FOURTH TROPHIC LEVEL.</vt:lpstr>
      <vt:lpstr>FOOD CHAIN</vt:lpstr>
      <vt:lpstr>TYPES OF FOOD CHAINS THREE TYPES 1.GRAZING OR PREDATER FOOD CHAIN 2.DETRITUS FOOD CHAIN 3.PARASITIC FOOD CHAIN</vt:lpstr>
      <vt:lpstr>GRAZING FOOD CHAIN</vt:lpstr>
      <vt:lpstr>PowerPoint Presentation</vt:lpstr>
      <vt:lpstr>DETRITOUS FOOD CHAIN</vt:lpstr>
      <vt:lpstr>PowerPoint Presentation</vt:lpstr>
      <vt:lpstr>PARACYTIC FOOD CHAIN</vt:lpstr>
      <vt:lpstr>FOOD WEB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ECOLOGY</dc:title>
  <dc:creator>AA</dc:creator>
  <cp:lastModifiedBy>HARSHA</cp:lastModifiedBy>
  <cp:revision>41</cp:revision>
  <dcterms:created xsi:type="dcterms:W3CDTF">2015-10-10T06:38:43Z</dcterms:created>
  <dcterms:modified xsi:type="dcterms:W3CDTF">2024-07-03T05:34:57Z</dcterms:modified>
</cp:coreProperties>
</file>